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C52"/>
    <a:srgbClr val="F6AD23"/>
    <a:srgbClr val="FEAE3A"/>
    <a:srgbClr val="F6F6F6"/>
    <a:srgbClr val="FAF6F3"/>
    <a:srgbClr val="D03346"/>
    <a:srgbClr val="E6E6E6"/>
    <a:srgbClr val="000000"/>
    <a:srgbClr val="0C247E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>
        <p:scale>
          <a:sx n="100" d="100"/>
          <a:sy n="100" d="100"/>
        </p:scale>
        <p:origin x="-85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04073-7282-4CF0-8253-098CFD523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9CE2B3-56BB-41AD-B050-18E04914C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FB1FF5-D7AA-4BE2-890A-FAB830DE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80CCEA-56F9-4472-B7B8-1AA6C603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9FCA1F-CA18-47A9-9502-1A2A17C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0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24256-67CB-4B5C-85E5-9274AEE1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BB8549-6D91-4EE1-A20E-62DDA25B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F49EDD-4ADA-474C-AA2A-7B47F3EC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2796EF-BF4E-4852-8504-D668A56D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B4C8E2-AE1A-4D07-A5EA-AF64DB55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8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1C7AAF-0D31-402B-96E2-E534DB26A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9502E9-024A-4131-B9DF-351F09A66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446C9A-5F8C-4BEF-A6AD-AFA5AE03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F88609-B4E9-4FEE-B2CF-C531C38F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90DA70-255B-463E-8462-4EAFF7E3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1D623-FA05-49A2-A8F2-A197B3AD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774667-B6D2-475F-8F27-74445D273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6E1000-CDCD-4487-8ABC-2FC5BAEA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7FB1BE-B9F4-41AE-9632-20AB563D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15EAA-893A-46B3-9888-FE06AAD2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6AB3F-6BBC-4C7E-9940-99D922ED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88EB0E-0CC3-4988-A3CB-A79069A5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E0031E-51C6-4D5A-BA62-26A0A581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316B0F-AF0D-4235-AD28-D1290B21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A56CFF-2399-446C-AC24-B4346CBF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A3EE2-1BBC-4C26-B721-58052439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DBE7A-84D9-403E-AB1B-622130039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862F9C-81D2-428B-BB16-092106A1B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9F0103-D759-479E-A19C-8F7496CE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72C7CC-743F-4C4B-9674-C46F81C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11E1C2-D9CC-4957-9776-21AF762B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9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4B813-A38C-4A0B-9CD4-99094D60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1D6453-234F-4D28-8F13-133A9FBD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9CDD9E-88F8-450B-9501-8241BFFA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C7CEA4-1BFE-4A06-B374-D63E07C53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C353D9-FC62-4913-BF9D-CB858A981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FCFC1F9-85BD-45AA-829F-9A072166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02BAFE-325C-4D23-8DD0-F742E4A3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04C533-ADDF-4B10-9433-D41FDE0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7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12090-772A-4F8C-B3A0-D414332A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261BA5-FECA-4C38-BD2A-5D27C15E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2ADA28-5301-423D-A609-3AEF72AF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486643-9AC9-4AFC-890F-58D2794F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E8E444-7F6D-43A9-8135-E8788105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58A2B0-9CA6-4891-9DEF-F42050D1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E4A5A7-E985-46F0-9072-85992AD6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440C4-3459-4FC7-89CC-0A2D9ED6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11D525-17B0-47AD-8B14-D9856E5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2DE999-8070-4C46-8274-238F84007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F8BE3E-1A7A-44F8-81E3-983C656F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DFF024-18F8-459D-91B9-7C38A5DC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116764-DD9A-430E-92D4-854F7BAB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20C3-E24A-4D6E-995C-19E30321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9422AB3-9DED-44B9-B839-192F09BD0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92B200-5682-4B48-9C63-FE0CE262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FA9B18-2218-4DE5-A4C9-94615CE3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508DD4-9956-4C47-BD02-DB5174CE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C2BA45-3615-41FC-9937-8C24CC0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51A1A0-4436-4262-A4B9-455819D0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BA9E18-E82C-4685-A5B8-EA2D74CD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40986C-DAA8-4DC5-A0F2-49266D307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D9A-E743-4507-BCA2-25290ECFAF3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527439-63F4-4368-9D55-4B0D4AC7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60B89D-F0F1-4C52-A1B3-60B05C529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B9FC-40E5-4B55-9EE5-E87019B1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202731-DE3E-460B-8109-948F5D62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5014" y="-435445"/>
            <a:ext cx="7290618" cy="72906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E41A96-DD01-4C74-B107-50795953E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1440491"/>
            <a:ext cx="5577840" cy="55778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CB79C9-6F94-4495-AA17-EEDB0FDFED98}"/>
              </a:ext>
            </a:extLst>
          </p:cNvPr>
          <p:cNvSpPr/>
          <p:nvPr/>
        </p:nvSpPr>
        <p:spPr>
          <a:xfrm>
            <a:off x="568306" y="2346554"/>
            <a:ext cx="5775344" cy="1600826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315883" y="1288091"/>
            <a:ext cx="1072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«ЭКСПОРТНЫЙ ПОТЕНЦИАЛ РОССИИ»</a:t>
            </a:r>
            <a:endParaRPr lang="ru-RU" sz="4000" b="1" u="sng" dirty="0">
              <a:solidFill>
                <a:srgbClr val="574C52"/>
              </a:solidFill>
              <a:latin typeface="Genesis Sans Text Medium" panose="020B0604040000000000" pitchFamily="34" charset="0"/>
              <a:ea typeface="Genesis Sans Text Medium" panose="020B0604040000000000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DDEC4D-C284-4FA4-B218-5B9B6815A39A}"/>
              </a:ext>
            </a:extLst>
          </p:cNvPr>
          <p:cNvSpPr/>
          <p:nvPr/>
        </p:nvSpPr>
        <p:spPr>
          <a:xfrm>
            <a:off x="290945" y="440575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97A81B-406E-4662-8BDD-8E5FF3DAD4BD}"/>
              </a:ext>
            </a:extLst>
          </p:cNvPr>
          <p:cNvSpPr txBox="1"/>
          <p:nvPr/>
        </p:nvSpPr>
        <p:spPr>
          <a:xfrm>
            <a:off x="895002" y="2475573"/>
            <a:ext cx="5315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Онлайн-выставка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экспортного потенциала регионов России, </a:t>
            </a:r>
            <a:endParaRPr lang="ru-RU" sz="1600" b="1" dirty="0">
              <a:solidFill>
                <a:schemeClr val="bg1"/>
              </a:solidFill>
              <a:latin typeface="Genesis Sans Text Medium" panose="020B0604040000000000" pitchFamily="34" charset="0"/>
              <a:ea typeface="Genesis Sans Text Medium" panose="020B0604040000000000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н</a:t>
            </a:r>
            <a:r>
              <a:rPr lang="ru-RU" sz="1600" b="1" dirty="0" smtClean="0">
                <a:solidFill>
                  <a:schemeClr val="bg1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ацеленная на демонстрацию лучших отечественных производственных достижений и технологических разработок.</a:t>
            </a:r>
          </a:p>
        </p:txBody>
      </p:sp>
      <p:pic>
        <p:nvPicPr>
          <p:cNvPr id="12" name="Рисунок 11" descr="Изображение выглядит как здание, легкий, дождь, ул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079325E-63A2-43BA-9D6D-A8C6BB7138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-179"/>
          <a:stretch/>
        </p:blipFill>
        <p:spPr>
          <a:xfrm>
            <a:off x="10256855" y="2160101"/>
            <a:ext cx="6160554" cy="5319184"/>
          </a:xfrm>
          <a:prstGeom prst="hexagon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3EA9BA-282E-47C8-9AB1-B193EF2E131A}"/>
              </a:ext>
            </a:extLst>
          </p:cNvPr>
          <p:cNvSpPr txBox="1"/>
          <p:nvPr/>
        </p:nvSpPr>
        <p:spPr>
          <a:xfrm>
            <a:off x="9300991" y="340822"/>
            <a:ext cx="305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EAE3A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////////////////////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601288" y="493222"/>
            <a:ext cx="5609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ОНЛАЙН-ВЫСТАВКА</a:t>
            </a:r>
            <a:endParaRPr lang="ru-RU" sz="4000" dirty="0">
              <a:solidFill>
                <a:srgbClr val="574C52"/>
              </a:solidFill>
              <a:latin typeface="Genesis Sans Text Medium" panose="020B0604040000000000" pitchFamily="34" charset="0"/>
              <a:ea typeface="Genesis Sans Text Medium" panose="020B060404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97A81B-406E-4662-8BDD-8E5FF3DAD4BD}"/>
              </a:ext>
            </a:extLst>
          </p:cNvPr>
          <p:cNvSpPr txBox="1"/>
          <p:nvPr/>
        </p:nvSpPr>
        <p:spPr>
          <a:xfrm>
            <a:off x="4710889" y="4172261"/>
            <a:ext cx="193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ОРГАНИЗАТОРЫ</a:t>
            </a:r>
          </a:p>
        </p:txBody>
      </p:sp>
      <p:pic>
        <p:nvPicPr>
          <p:cNvPr id="1026" name="Picture 2" descr="C:\Users\usr-sys00332\Desktop\Работа\Логотипы\Логотип ТПП РФ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8" y="4202724"/>
            <a:ext cx="4542152" cy="19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6691" y="4909150"/>
            <a:ext cx="716452" cy="6377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97A81B-406E-4662-8BDD-8E5FF3DAD4BD}"/>
              </a:ext>
            </a:extLst>
          </p:cNvPr>
          <p:cNvSpPr txBox="1"/>
          <p:nvPr/>
        </p:nvSpPr>
        <p:spPr>
          <a:xfrm>
            <a:off x="6803143" y="4806133"/>
            <a:ext cx="178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Ассоциация экспортеров и импортеров </a:t>
            </a:r>
            <a:endParaRPr lang="ru-RU" sz="1600" b="1" dirty="0" smtClean="0">
              <a:solidFill>
                <a:schemeClr val="bg1"/>
              </a:solidFill>
              <a:latin typeface="Genesis Sans Text Medium" panose="020B0604040000000000" pitchFamily="34" charset="0"/>
              <a:ea typeface="Genesis Sans Text Medium" panose="020B06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4808D3-73C8-4E3C-AE64-98C364A5B479}"/>
              </a:ext>
            </a:extLst>
          </p:cNvPr>
          <p:cNvSpPr/>
          <p:nvPr/>
        </p:nvSpPr>
        <p:spPr>
          <a:xfrm>
            <a:off x="4448287" y="3991089"/>
            <a:ext cx="3603811" cy="2388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Рисунок 1034" descr="Изображение выглядит как компьютер, ноутбу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EB8AF7D-B6B5-45C3-9205-9F3B0912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-53" r="10572" b="2135"/>
          <a:stretch/>
        </p:blipFill>
        <p:spPr>
          <a:xfrm>
            <a:off x="4441844" y="3986010"/>
            <a:ext cx="3610254" cy="238687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89BD89F-B79D-4897-A4D9-D34B94D9C96B}"/>
              </a:ext>
            </a:extLst>
          </p:cNvPr>
          <p:cNvSpPr/>
          <p:nvPr/>
        </p:nvSpPr>
        <p:spPr>
          <a:xfrm>
            <a:off x="8272629" y="3991089"/>
            <a:ext cx="3603811" cy="2388197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Рисунок 1024" descr="Изображение выглядит как электроника, сидит, стол, цепь&#10;&#10;Автоматически созданное описание">
            <a:extLst>
              <a:ext uri="{FF2B5EF4-FFF2-40B4-BE49-F238E27FC236}">
                <a16:creationId xmlns:a16="http://schemas.microsoft.com/office/drawing/2014/main" xmlns="" id="{EA1DFAAA-7AD3-49EA-BE44-C5AB8C4C0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54" y="3989212"/>
            <a:ext cx="3597745" cy="23868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E41A96-DD01-4C74-B107-50795953E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677"/>
            <a:ext cx="5577840" cy="55778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844EFE-F45A-4D8A-817C-7341A3E9D854}"/>
              </a:ext>
            </a:extLst>
          </p:cNvPr>
          <p:cNvSpPr/>
          <p:nvPr/>
        </p:nvSpPr>
        <p:spPr>
          <a:xfrm>
            <a:off x="623944" y="3991089"/>
            <a:ext cx="3603811" cy="2388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BAA69BA-AFDF-4138-9771-061F06F3C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"/>
          <a:stretch/>
        </p:blipFill>
        <p:spPr>
          <a:xfrm>
            <a:off x="618644" y="3991089"/>
            <a:ext cx="3603812" cy="238819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CB79C9-6F94-4495-AA17-EEDB0FDFED98}"/>
              </a:ext>
            </a:extLst>
          </p:cNvPr>
          <p:cNvSpPr/>
          <p:nvPr/>
        </p:nvSpPr>
        <p:spPr>
          <a:xfrm>
            <a:off x="515388" y="1301677"/>
            <a:ext cx="11215450" cy="2232097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448888" y="340822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ТЕХНОЛОГИЯ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DDEC4D-C284-4FA4-B218-5B9B6815A39A}"/>
              </a:ext>
            </a:extLst>
          </p:cNvPr>
          <p:cNvSpPr/>
          <p:nvPr/>
        </p:nvSpPr>
        <p:spPr>
          <a:xfrm>
            <a:off x="290945" y="440575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698F3E-D6BA-41FF-B6D6-AC6B01B722B0}"/>
              </a:ext>
            </a:extLst>
          </p:cNvPr>
          <p:cNvSpPr txBox="1"/>
          <p:nvPr/>
        </p:nvSpPr>
        <p:spPr>
          <a:xfrm>
            <a:off x="569613" y="1384502"/>
            <a:ext cx="110413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Выставка будет развернута в виртуальном выставочном центре, созданном </a:t>
            </a:r>
            <a:r>
              <a:rPr lang="ru-RU" b="1" dirty="0">
                <a:solidFill>
                  <a:schemeClr val="bg1"/>
                </a:solidFill>
                <a:ea typeface="Genesis Sans Text" panose="020B0504040000000000" pitchFamily="34" charset="0"/>
              </a:rPr>
              <a:t>на базе российской технологии </a:t>
            </a:r>
            <a:r>
              <a:rPr lang="ru-RU" b="1" dirty="0" err="1">
                <a:solidFill>
                  <a:schemeClr val="bg1"/>
                </a:solidFill>
                <a:ea typeface="Genesis Sans Text" panose="020B0504040000000000" pitchFamily="34" charset="0"/>
              </a:rPr>
              <a:t>ExpoVision</a:t>
            </a:r>
            <a:r>
              <a:rPr lang="ru-RU" b="1" dirty="0">
                <a:solidFill>
                  <a:schemeClr val="bg1"/>
                </a:solidFill>
                <a:ea typeface="Genesis Sans Text" panose="020B0504040000000000" pitchFamily="34" charset="0"/>
              </a:rPr>
              <a:t> и </a:t>
            </a:r>
            <a:r>
              <a:rPr lang="en-US" b="1" dirty="0">
                <a:solidFill>
                  <a:schemeClr val="bg1"/>
                </a:solidFill>
                <a:ea typeface="Genesis Sans Text" panose="020B0504040000000000" pitchFamily="34" charset="0"/>
              </a:rPr>
              <a:t>RUVENTS-online</a:t>
            </a:r>
            <a:r>
              <a:rPr lang="ru-RU" b="1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.</a:t>
            </a:r>
          </a:p>
          <a:p>
            <a:endParaRPr lang="ru-RU" sz="1600" b="1" dirty="0">
              <a:solidFill>
                <a:schemeClr val="bg1"/>
              </a:solidFill>
              <a:ea typeface="Genesis Sans Text" panose="020B0504040000000000" pitchFamily="34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Genesis Sans Text" panose="020B0504040000000000" pitchFamily="34" charset="0"/>
              </a:rPr>
              <a:t>Технология обеспечивает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ea typeface="Genesis Sans Text" panose="020B0504040000000000" pitchFamily="34" charset="0"/>
              </a:rPr>
              <a:t>возможность организации презентации любых услуг, товаров и продукции в 3D и видео формате.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ea typeface="Genesis Sans Text" panose="020B0504040000000000" pitchFamily="34" charset="0"/>
              </a:rPr>
              <a:t>Интеграция с большинством платформ для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Genesis Sans Text" panose="020B0504040000000000" pitchFamily="34" charset="0"/>
              </a:rPr>
              <a:t>онлайн-общения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ea typeface="Genesis Sans Text" panose="020B0504040000000000" pitchFamily="34" charset="0"/>
              </a:rPr>
              <a:t>и нетворкинга делает общение с любым экспонентом полноценным, а сбор контактов - автоматизированным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3EA9BA-282E-47C8-9AB1-B193EF2E131A}"/>
              </a:ext>
            </a:extLst>
          </p:cNvPr>
          <p:cNvSpPr txBox="1"/>
          <p:nvPr/>
        </p:nvSpPr>
        <p:spPr>
          <a:xfrm>
            <a:off x="9300991" y="340822"/>
            <a:ext cx="305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EAE3A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////////////////////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9B1E3B-C26B-4EC4-B5AC-D1E5A2C54868}"/>
              </a:ext>
            </a:extLst>
          </p:cNvPr>
          <p:cNvSpPr txBox="1"/>
          <p:nvPr/>
        </p:nvSpPr>
        <p:spPr>
          <a:xfrm>
            <a:off x="1314391" y="404109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ExpoVision</a:t>
            </a:r>
            <a:endParaRPr lang="ru-RU" sz="3200" dirty="0">
              <a:solidFill>
                <a:srgbClr val="574C52"/>
              </a:solidFill>
              <a:latin typeface="Genesis Sans Text Medium" panose="020B0604040000000000" pitchFamily="34" charset="0"/>
              <a:ea typeface="Genesis Sans Text Medium" panose="020B060404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7CD40-FCA7-4A11-BDFD-8DB86A56CE15}"/>
              </a:ext>
            </a:extLst>
          </p:cNvPr>
          <p:cNvSpPr txBox="1"/>
          <p:nvPr/>
        </p:nvSpPr>
        <p:spPr>
          <a:xfrm>
            <a:off x="710818" y="4679659"/>
            <a:ext cx="32587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Интеграционная платформа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Онлайн стенды</a:t>
            </a:r>
          </a:p>
          <a:p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/>
            </a:r>
            <a:b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</a:br>
            <a:endParaRPr lang="ru-RU" sz="1600" dirty="0"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FA1160-59DA-439A-9C91-3C6073662F7E}"/>
              </a:ext>
            </a:extLst>
          </p:cNvPr>
          <p:cNvSpPr txBox="1"/>
          <p:nvPr/>
        </p:nvSpPr>
        <p:spPr>
          <a:xfrm>
            <a:off x="5017625" y="4070478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Интеграция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503498-0B2C-44C4-A9E7-121EBB7EC5AE}"/>
              </a:ext>
            </a:extLst>
          </p:cNvPr>
          <p:cNvSpPr txBox="1"/>
          <p:nvPr/>
        </p:nvSpPr>
        <p:spPr>
          <a:xfrm>
            <a:off x="4586178" y="4709046"/>
            <a:ext cx="3258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Общение: </a:t>
            </a:r>
            <a:r>
              <a:rPr lang="en-US" sz="2400" dirty="0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ZOOM</a:t>
            </a:r>
            <a:endParaRPr lang="ru-RU" sz="2400" dirty="0">
              <a:solidFill>
                <a:srgbClr val="574C52"/>
              </a:solidFill>
              <a:latin typeface="Genesis Sans Text" panose="020B0504040000000000" pitchFamily="34" charset="0"/>
              <a:ea typeface="Genesis Sans Text" panose="020B050404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574C52"/>
              </a:solidFill>
              <a:latin typeface="Genesis Sans Text" panose="020B0504040000000000" pitchFamily="34" charset="0"/>
              <a:ea typeface="Genesis Sans Text" panose="020B0504040000000000" pitchFamily="34" charset="0"/>
            </a:endParaRPr>
          </a:p>
          <a:p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/>
            </a:r>
            <a:b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</a:br>
            <a:endParaRPr lang="ru-RU" sz="1600" dirty="0"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066432-0818-4675-A881-10E246312D43}"/>
              </a:ext>
            </a:extLst>
          </p:cNvPr>
          <p:cNvSpPr txBox="1"/>
          <p:nvPr/>
        </p:nvSpPr>
        <p:spPr>
          <a:xfrm>
            <a:off x="8537334" y="4064388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Автоматизация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12DFA9-D7B7-4F4D-BFA9-BC9D3E16B7C0}"/>
              </a:ext>
            </a:extLst>
          </p:cNvPr>
          <p:cNvSpPr txBox="1"/>
          <p:nvPr/>
        </p:nvSpPr>
        <p:spPr>
          <a:xfrm>
            <a:off x="8429009" y="4702956"/>
            <a:ext cx="325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CRM</a:t>
            </a:r>
          </a:p>
        </p:txBody>
      </p:sp>
      <p:cxnSp>
        <p:nvCxnSpPr>
          <p:cNvPr id="1037" name="Прямая соединительная линия 1036">
            <a:extLst>
              <a:ext uri="{FF2B5EF4-FFF2-40B4-BE49-F238E27FC236}">
                <a16:creationId xmlns:a16="http://schemas.microsoft.com/office/drawing/2014/main" xmlns="" id="{2373186B-655C-47AE-8072-7363931A7EB7}"/>
              </a:ext>
            </a:extLst>
          </p:cNvPr>
          <p:cNvCxnSpPr>
            <a:cxnSpLocks/>
          </p:cNvCxnSpPr>
          <p:nvPr/>
        </p:nvCxnSpPr>
        <p:spPr>
          <a:xfrm>
            <a:off x="3948056" y="656216"/>
            <a:ext cx="5400339" cy="1"/>
          </a:xfrm>
          <a:prstGeom prst="line">
            <a:avLst/>
          </a:prstGeom>
          <a:ln>
            <a:solidFill>
              <a:srgbClr val="574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3150CB-66E3-41C3-A286-D4D61E4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614160" y="0"/>
            <a:ext cx="5577840" cy="5577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448888" y="340822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ТЕХНОЛОГИЯ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DDEC4D-C284-4FA4-B218-5B9B6815A39A}"/>
              </a:ext>
            </a:extLst>
          </p:cNvPr>
          <p:cNvSpPr/>
          <p:nvPr/>
        </p:nvSpPr>
        <p:spPr>
          <a:xfrm>
            <a:off x="290945" y="440575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698F3E-D6BA-41FF-B6D6-AC6B01B722B0}"/>
              </a:ext>
            </a:extLst>
          </p:cNvPr>
          <p:cNvSpPr txBox="1"/>
          <p:nvPr/>
        </p:nvSpPr>
        <p:spPr>
          <a:xfrm>
            <a:off x="1544023" y="1187333"/>
            <a:ext cx="5577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EAE3A"/>
                </a:highlight>
                <a:latin typeface="Genesis Sans Text" panose="020B0504040000000000" pitchFamily="34" charset="0"/>
                <a:ea typeface="Genesis Sans Text" panose="020B0504040000000000" pitchFamily="34" charset="0"/>
              </a:rPr>
              <a:t>ВАРИАНТ</a:t>
            </a:r>
            <a:r>
              <a:rPr lang="en-US" dirty="0">
                <a:highlight>
                  <a:srgbClr val="FEAE3A"/>
                </a:highlight>
                <a:latin typeface="Genesis Sans Text" panose="020B0504040000000000" pitchFamily="34" charset="0"/>
                <a:ea typeface="Genesis Sans Text" panose="020B0504040000000000" pitchFamily="34" charset="0"/>
              </a:rPr>
              <a:t> </a:t>
            </a:r>
            <a:r>
              <a:rPr lang="ru-RU" dirty="0">
                <a:highlight>
                  <a:srgbClr val="FEAE3A"/>
                </a:highlight>
                <a:latin typeface="Genesis Sans Text" panose="020B0504040000000000" pitchFamily="34" charset="0"/>
                <a:ea typeface="Genesis Sans Text" panose="020B0504040000000000" pitchFamily="34" charset="0"/>
              </a:rPr>
              <a:t>ВИРТУАЛЬНОЙ ВЫСТАВКИ</a:t>
            </a:r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/>
            </a:r>
            <a:b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</a:br>
            <a:endParaRPr lang="ru-RU" sz="1600" dirty="0"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3EA9BA-282E-47C8-9AB1-B193EF2E131A}"/>
              </a:ext>
            </a:extLst>
          </p:cNvPr>
          <p:cNvSpPr txBox="1"/>
          <p:nvPr/>
        </p:nvSpPr>
        <p:spPr>
          <a:xfrm>
            <a:off x="9300991" y="340822"/>
            <a:ext cx="305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EAE3A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////////////////////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03EED40-4E21-4BEF-A362-4EE332E81CDB}"/>
              </a:ext>
            </a:extLst>
          </p:cNvPr>
          <p:cNvCxnSpPr>
            <a:cxnSpLocks/>
          </p:cNvCxnSpPr>
          <p:nvPr/>
        </p:nvCxnSpPr>
        <p:spPr>
          <a:xfrm>
            <a:off x="4024256" y="656216"/>
            <a:ext cx="5400339" cy="1"/>
          </a:xfrm>
          <a:prstGeom prst="line">
            <a:avLst/>
          </a:prstGeom>
          <a:ln>
            <a:solidFill>
              <a:srgbClr val="574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42FEBD8-9F66-41D8-ACE3-E2DD6A5FB873}"/>
              </a:ext>
            </a:extLst>
          </p:cNvPr>
          <p:cNvSpPr/>
          <p:nvPr/>
        </p:nvSpPr>
        <p:spPr>
          <a:xfrm>
            <a:off x="814039" y="5577841"/>
            <a:ext cx="2252872" cy="1014090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РАЗМЕЩЕНИЕ БРЕНДА РЕГИОНА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B6125E-5724-48B8-AC41-A6FB4506413C}"/>
              </a:ext>
            </a:extLst>
          </p:cNvPr>
          <p:cNvSpPr/>
          <p:nvPr/>
        </p:nvSpPr>
        <p:spPr>
          <a:xfrm>
            <a:off x="8620606" y="5577840"/>
            <a:ext cx="2590317" cy="1014091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МНОГОЯЗЫЧНОСТЬ ПЛАТФОРМЫ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020D6E0-43FB-406C-8F87-E40AB7E1C7F4}"/>
              </a:ext>
            </a:extLst>
          </p:cNvPr>
          <p:cNvSpPr/>
          <p:nvPr/>
        </p:nvSpPr>
        <p:spPr>
          <a:xfrm>
            <a:off x="3266259" y="5577839"/>
            <a:ext cx="2496366" cy="1014092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ВСПЛЫВАЮЩАЯ СТРОКА С РАЗБИВКОЙ ПО ОТРАСЛЯМ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FDDA113-A3F3-4C3D-A121-13ED12D1CA91}"/>
              </a:ext>
            </a:extLst>
          </p:cNvPr>
          <p:cNvSpPr/>
          <p:nvPr/>
        </p:nvSpPr>
        <p:spPr>
          <a:xfrm>
            <a:off x="6017088" y="5577842"/>
            <a:ext cx="2403011" cy="1014090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ИНТЕРАКТИВНЫЕ СТЕНДЫ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84D1F6B-0737-47FC-9CF5-09F256D03450}"/>
              </a:ext>
            </a:extLst>
          </p:cNvPr>
          <p:cNvSpPr/>
          <p:nvPr/>
        </p:nvSpPr>
        <p:spPr>
          <a:xfrm>
            <a:off x="1546735" y="1525915"/>
            <a:ext cx="8618798" cy="3913580"/>
          </a:xfrm>
          <a:prstGeom prst="rect">
            <a:avLst/>
          </a:prstGeom>
          <a:noFill/>
          <a:ln>
            <a:solidFill>
              <a:srgbClr val="FEA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361F72-F9A2-3149-9E28-5A7E5966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5" y="1680485"/>
            <a:ext cx="8479018" cy="36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3150CB-66E3-41C3-A286-D4D61E4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614160" y="0"/>
            <a:ext cx="5577840" cy="5577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448888" y="340822"/>
            <a:ext cx="2574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СТРУКТУРА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DDEC4D-C284-4FA4-B218-5B9B6815A39A}"/>
              </a:ext>
            </a:extLst>
          </p:cNvPr>
          <p:cNvSpPr/>
          <p:nvPr/>
        </p:nvSpPr>
        <p:spPr>
          <a:xfrm>
            <a:off x="290945" y="440575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698F3E-D6BA-41FF-B6D6-AC6B01B722B0}"/>
              </a:ext>
            </a:extLst>
          </p:cNvPr>
          <p:cNvSpPr txBox="1"/>
          <p:nvPr/>
        </p:nvSpPr>
        <p:spPr>
          <a:xfrm>
            <a:off x="706421" y="1223140"/>
            <a:ext cx="8283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ighlight>
                  <a:srgbClr val="FEAE3A"/>
                </a:highlight>
                <a:latin typeface="Genesis Sans Text" panose="020B0504040000000000" pitchFamily="34" charset="0"/>
                <a:ea typeface="Genesis Sans Text" panose="020B0504040000000000" pitchFamily="34" charset="0"/>
              </a:rPr>
              <a:t>КОЛЛЕКТИВНЫЙ СТЕНД С РАЗБИВКОЙ ПО ОТРАСЛЯМ </a:t>
            </a:r>
          </a:p>
          <a:p>
            <a:pPr algn="ctr"/>
            <a:r>
              <a:rPr lang="ru-RU" dirty="0">
                <a:highlight>
                  <a:srgbClr val="FEAE3A"/>
                </a:highlight>
                <a:latin typeface="Genesis Sans Text" panose="020B0504040000000000" pitchFamily="34" charset="0"/>
                <a:ea typeface="Genesis Sans Text" panose="020B0504040000000000" pitchFamily="34" charset="0"/>
              </a:rPr>
              <a:t>ВНУТРИ ВИРТУАЛЬНОГО СТЕНДА</a:t>
            </a:r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/>
            </a:r>
            <a:b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</a:br>
            <a:endParaRPr lang="ru-RU" sz="1600" dirty="0"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3EA9BA-282E-47C8-9AB1-B193EF2E131A}"/>
              </a:ext>
            </a:extLst>
          </p:cNvPr>
          <p:cNvSpPr txBox="1"/>
          <p:nvPr/>
        </p:nvSpPr>
        <p:spPr>
          <a:xfrm>
            <a:off x="9300991" y="340822"/>
            <a:ext cx="305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EAE3A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////////////////////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03EED40-4E21-4BEF-A362-4EE332E81CDB}"/>
              </a:ext>
            </a:extLst>
          </p:cNvPr>
          <p:cNvCxnSpPr>
            <a:cxnSpLocks/>
          </p:cNvCxnSpPr>
          <p:nvPr/>
        </p:nvCxnSpPr>
        <p:spPr>
          <a:xfrm>
            <a:off x="3948056" y="656216"/>
            <a:ext cx="5400339" cy="1"/>
          </a:xfrm>
          <a:prstGeom prst="line">
            <a:avLst/>
          </a:prstGeom>
          <a:ln>
            <a:solidFill>
              <a:srgbClr val="574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42FEBD8-9F66-41D8-ACE3-E2DD6A5FB873}"/>
              </a:ext>
            </a:extLst>
          </p:cNvPr>
          <p:cNvSpPr/>
          <p:nvPr/>
        </p:nvSpPr>
        <p:spPr>
          <a:xfrm>
            <a:off x="9598306" y="1838693"/>
            <a:ext cx="2252872" cy="926022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КЛЮЧЕВЫЕ ЭКСПОРТЕРЫ РЕГИОНА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F21E508-A6C5-4C8B-89AF-D5177A980842}"/>
              </a:ext>
            </a:extLst>
          </p:cNvPr>
          <p:cNvSpPr/>
          <p:nvPr/>
        </p:nvSpPr>
        <p:spPr>
          <a:xfrm>
            <a:off x="9598306" y="2835982"/>
            <a:ext cx="2252872" cy="669859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ОТРАСЛЕВОЕ РАЗДЕЛЕНИЕ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B6125E-5724-48B8-AC41-A6FB4506413C}"/>
              </a:ext>
            </a:extLst>
          </p:cNvPr>
          <p:cNvSpPr/>
          <p:nvPr/>
        </p:nvSpPr>
        <p:spPr>
          <a:xfrm>
            <a:off x="9598306" y="5305425"/>
            <a:ext cx="2252872" cy="1271950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НАЗНАЧЕНИЕ ВСТРЕЧ ЧЕРЕЗ СИСТЕМУ «ОДНОГО ОКНА»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020D6E0-43FB-406C-8F87-E40AB7E1C7F4}"/>
              </a:ext>
            </a:extLst>
          </p:cNvPr>
          <p:cNvSpPr/>
          <p:nvPr/>
        </p:nvSpPr>
        <p:spPr>
          <a:xfrm>
            <a:off x="9598306" y="3578567"/>
            <a:ext cx="2252872" cy="669859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nesis Sans Text" panose="020B0504040000000000" pitchFamily="34" charset="0"/>
                <a:ea typeface="Genesis Sans Text" panose="020B0504040000000000" pitchFamily="34" charset="0"/>
              </a:rPr>
              <a:t>ВИДЕО</a:t>
            </a:r>
            <a:r>
              <a:rPr lang="en-US" sz="1600" b="1" dirty="0" smtClean="0">
                <a:latin typeface="Genesis Sans Text" panose="020B0504040000000000" pitchFamily="34" charset="0"/>
                <a:ea typeface="Genesis Sans Text" panose="020B0504040000000000" pitchFamily="34" charset="0"/>
              </a:rPr>
              <a:t>-</a:t>
            </a:r>
            <a:r>
              <a:rPr lang="ru-RU" sz="1600" b="1" dirty="0" smtClean="0">
                <a:latin typeface="Genesis Sans Text" panose="020B0504040000000000" pitchFamily="34" charset="0"/>
                <a:ea typeface="Genesis Sans Text" panose="020B0504040000000000" pitchFamily="34" charset="0"/>
              </a:rPr>
              <a:t> </a:t>
            </a:r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ПРЕЗЕНТАЦИИ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FDDA113-A3F3-4C3D-A121-13ED12D1CA91}"/>
              </a:ext>
            </a:extLst>
          </p:cNvPr>
          <p:cNvSpPr/>
          <p:nvPr/>
        </p:nvSpPr>
        <p:spPr>
          <a:xfrm>
            <a:off x="9598306" y="4316110"/>
            <a:ext cx="2252872" cy="913115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ВОЗМОЖНОСТЬ СКАЧАТЬ МАТЕРИАЛЫ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84D1F6B-0737-47FC-9CF5-09F256D03450}"/>
              </a:ext>
            </a:extLst>
          </p:cNvPr>
          <p:cNvSpPr/>
          <p:nvPr/>
        </p:nvSpPr>
        <p:spPr>
          <a:xfrm>
            <a:off x="814039" y="1994807"/>
            <a:ext cx="8618798" cy="3913580"/>
          </a:xfrm>
          <a:prstGeom prst="rect">
            <a:avLst/>
          </a:prstGeom>
          <a:noFill/>
          <a:ln>
            <a:solidFill>
              <a:srgbClr val="FEA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B3AEBE-BBB9-AB4D-A6D9-E10D2A938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1" y="2126628"/>
            <a:ext cx="8005484" cy="36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E41A96-DD01-4C74-B107-50795953E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677"/>
            <a:ext cx="5577840" cy="5577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4D50C-E607-4C08-AEE6-9B51E7D0C749}"/>
              </a:ext>
            </a:extLst>
          </p:cNvPr>
          <p:cNvSpPr txBox="1"/>
          <p:nvPr/>
        </p:nvSpPr>
        <p:spPr>
          <a:xfrm>
            <a:off x="448888" y="340822"/>
            <a:ext cx="294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КОНЦЕПЦИЯ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DDEC4D-C284-4FA4-B218-5B9B6815A39A}"/>
              </a:ext>
            </a:extLst>
          </p:cNvPr>
          <p:cNvSpPr/>
          <p:nvPr/>
        </p:nvSpPr>
        <p:spPr>
          <a:xfrm>
            <a:off x="290945" y="440575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3EA9BA-282E-47C8-9AB1-B193EF2E131A}"/>
              </a:ext>
            </a:extLst>
          </p:cNvPr>
          <p:cNvSpPr txBox="1"/>
          <p:nvPr/>
        </p:nvSpPr>
        <p:spPr>
          <a:xfrm>
            <a:off x="9300991" y="340822"/>
            <a:ext cx="305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EAE3A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////////////////////</a:t>
            </a:r>
          </a:p>
        </p:txBody>
      </p:sp>
      <p:cxnSp>
        <p:nvCxnSpPr>
          <p:cNvPr id="1037" name="Прямая соединительная линия 1036">
            <a:extLst>
              <a:ext uri="{FF2B5EF4-FFF2-40B4-BE49-F238E27FC236}">
                <a16:creationId xmlns:a16="http://schemas.microsoft.com/office/drawing/2014/main" xmlns="" id="{2373186B-655C-47AE-8072-7363931A7EB7}"/>
              </a:ext>
            </a:extLst>
          </p:cNvPr>
          <p:cNvCxnSpPr>
            <a:cxnSpLocks/>
          </p:cNvCxnSpPr>
          <p:nvPr/>
        </p:nvCxnSpPr>
        <p:spPr>
          <a:xfrm>
            <a:off x="3256156" y="656217"/>
            <a:ext cx="6147994" cy="0"/>
          </a:xfrm>
          <a:prstGeom prst="line">
            <a:avLst/>
          </a:prstGeom>
          <a:ln>
            <a:solidFill>
              <a:srgbClr val="574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6505FB-0BAC-4F7E-BA15-3CBC3C247F4A}"/>
              </a:ext>
            </a:extLst>
          </p:cNvPr>
          <p:cNvSpPr txBox="1"/>
          <p:nvPr/>
        </p:nvSpPr>
        <p:spPr>
          <a:xfrm>
            <a:off x="711475" y="3544635"/>
            <a:ext cx="326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rgbClr val="574C52"/>
                </a:solidFill>
                <a:latin typeface="Genesis Sans Text" panose="020B0504040000000000" pitchFamily="34" charset="0"/>
                <a:ea typeface="Genesis Sans Text" panose="020B0504040000000000" pitchFamily="34" charset="0"/>
              </a:rPr>
              <a:t>дос</a:t>
            </a:r>
            <a:endParaRPr lang="ru-RU" sz="1200" dirty="0">
              <a:solidFill>
                <a:srgbClr val="574C52"/>
              </a:solidFill>
              <a:latin typeface="Genesis Sans Text" panose="020B0504040000000000" pitchFamily="34" charset="0"/>
              <a:ea typeface="Genesis Sans Text" panose="020B0504040000000000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2F85E0-93ED-3F41-B864-44D138F80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92" y="3129345"/>
            <a:ext cx="2712984" cy="1615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56ADC0-DCAD-2B4A-A5D1-12F1D38F2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34" y="4522554"/>
            <a:ext cx="1842311" cy="18652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B38B050-4066-E145-87F4-2471D76D96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48" y="2451368"/>
            <a:ext cx="1973516" cy="20123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8C9EBA-9DBA-A24F-A82F-F735EBF05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28" y="1301677"/>
            <a:ext cx="2167488" cy="127637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39945F1-10D9-5F4B-B6EE-712DF518180B}"/>
              </a:ext>
            </a:extLst>
          </p:cNvPr>
          <p:cNvSpPr/>
          <p:nvPr/>
        </p:nvSpPr>
        <p:spPr>
          <a:xfrm>
            <a:off x="856087" y="1364102"/>
            <a:ext cx="4480198" cy="3158452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400" b="1" dirty="0" err="1">
                <a:latin typeface="Genesis Sans Text" panose="020B0504040000000000" pitchFamily="34" charset="0"/>
                <a:ea typeface="Genesis Sans Text" panose="020B0504040000000000" pitchFamily="34" charset="0"/>
              </a:rPr>
              <a:t>Хайповость</a:t>
            </a:r>
            <a:r>
              <a:rPr lang="ru-RU" sz="24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 виртуального пространства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Доступ 365 дней в году, 24/7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Перевод на основные деловые языки мира</a:t>
            </a:r>
          </a:p>
        </p:txBody>
      </p:sp>
    </p:spTree>
    <p:extLst>
      <p:ext uri="{BB962C8B-B14F-4D97-AF65-F5344CB8AC3E}">
        <p14:creationId xmlns:p14="http://schemas.microsoft.com/office/powerpoint/2010/main" val="33782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4E3214-C0CC-472E-9271-9160086F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4123" cy="686243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1FB9736-C252-4BEB-918A-89B3C4806D88}"/>
              </a:ext>
            </a:extLst>
          </p:cNvPr>
          <p:cNvSpPr/>
          <p:nvPr/>
        </p:nvSpPr>
        <p:spPr>
          <a:xfrm>
            <a:off x="2152391" y="2253871"/>
            <a:ext cx="3187195" cy="1798959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nesis Sans Text" panose="020B0504040000000000" pitchFamily="34" charset="0"/>
                <a:ea typeface="Genesis Sans Text" panose="020B0504040000000000" pitchFamily="34" charset="0"/>
              </a:rPr>
              <a:t>Павел Долгов</a:t>
            </a:r>
          </a:p>
          <a:p>
            <a:pPr algn="ctr"/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 </a:t>
            </a:r>
          </a:p>
          <a:p>
            <a:pPr algn="ctr"/>
            <a:r>
              <a:rPr lang="ru-RU" dirty="0">
                <a:ea typeface="Genesis Sans Text" panose="020B0504040000000000" pitchFamily="34" charset="0"/>
              </a:rPr>
              <a:t>Вице-президент Ассоциации экспортеров и импортеров</a:t>
            </a:r>
          </a:p>
        </p:txBody>
      </p:sp>
      <p:pic>
        <p:nvPicPr>
          <p:cNvPr id="1028" name="Picture 4" descr="Нет описания фото.">
            <a:extLst>
              <a:ext uri="{FF2B5EF4-FFF2-40B4-BE49-F238E27FC236}">
                <a16:creationId xmlns:a16="http://schemas.microsoft.com/office/drawing/2014/main" xmlns="" id="{52CEED8C-4FA0-4E1D-8710-E2A1020B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76" y="1037879"/>
            <a:ext cx="1521958" cy="1521958"/>
          </a:xfrm>
          <a:prstGeom prst="ellipse">
            <a:avLst/>
          </a:prstGeom>
          <a:ln w="63500" cap="rnd">
            <a:solidFill>
              <a:srgbClr val="574C5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1C83910-F539-414C-A4BB-62B46B4CA784}"/>
              </a:ext>
            </a:extLst>
          </p:cNvPr>
          <p:cNvSpPr/>
          <p:nvPr/>
        </p:nvSpPr>
        <p:spPr>
          <a:xfrm>
            <a:off x="2149355" y="4052830"/>
            <a:ext cx="3190231" cy="716883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Tel</a:t>
            </a:r>
            <a:r>
              <a:rPr lang="ru-RU" sz="1400" dirty="0" smtClean="0">
                <a:ea typeface="Genesis Sans Text" panose="020B0504040000000000" pitchFamily="34" charset="0"/>
              </a:rPr>
              <a:t>:</a:t>
            </a:r>
            <a:r>
              <a:rPr lang="en-US" sz="1400" dirty="0" smtClean="0">
                <a:ea typeface="Genesis Sans Text" panose="020B0504040000000000" pitchFamily="34" charset="0"/>
              </a:rPr>
              <a:t> </a:t>
            </a:r>
            <a:r>
              <a:rPr lang="ru-RU" sz="1400" dirty="0" smtClean="0">
                <a:ea typeface="Genesis Sans Text" panose="020B0504040000000000" pitchFamily="34" charset="0"/>
              </a:rPr>
              <a:t>+7</a:t>
            </a:r>
            <a:r>
              <a:rPr lang="en-US" sz="1400" dirty="0" smtClean="0">
                <a:ea typeface="Genesis Sans Text" panose="020B0504040000000000" pitchFamily="34" charset="0"/>
              </a:rPr>
              <a:t>(</a:t>
            </a:r>
            <a:r>
              <a:rPr lang="ru-RU" sz="1400" dirty="0" smtClean="0">
                <a:ea typeface="Genesis Sans Text" panose="020B0504040000000000" pitchFamily="34" charset="0"/>
              </a:rPr>
              <a:t>916</a:t>
            </a:r>
            <a:r>
              <a:rPr lang="en-US" sz="1400" dirty="0" smtClean="0">
                <a:ea typeface="Genesis Sans Text" panose="020B0504040000000000" pitchFamily="34" charset="0"/>
              </a:rPr>
              <a:t>) </a:t>
            </a:r>
            <a:r>
              <a:rPr lang="ru-RU" sz="1400" dirty="0" smtClean="0">
                <a:ea typeface="Genesis Sans Text" panose="020B0504040000000000" pitchFamily="34" charset="0"/>
              </a:rPr>
              <a:t>657</a:t>
            </a:r>
            <a:r>
              <a:rPr lang="en-US" sz="1400" dirty="0" smtClean="0">
                <a:ea typeface="Genesis Sans Text" panose="020B0504040000000000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97</a:t>
            </a:r>
            <a:r>
              <a:rPr lang="en-US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58</a:t>
            </a:r>
            <a:endParaRPr lang="ru-RU" sz="1400" dirty="0">
              <a:solidFill>
                <a:schemeClr val="bg1"/>
              </a:solidFill>
              <a:ea typeface="Genesis Sans Text" panose="020B0504040000000000" pitchFamily="34" charset="0"/>
            </a:endParaRPr>
          </a:p>
          <a:p>
            <a:pPr algn="ctr"/>
            <a:r>
              <a:rPr lang="en-US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E-mail</a:t>
            </a:r>
            <a:r>
              <a:rPr lang="ru-RU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: </a:t>
            </a:r>
            <a:r>
              <a:rPr lang="en-US" sz="1400" b="1" dirty="0" err="1">
                <a:ea typeface="Genesis Sans Text" panose="020B0504040000000000" pitchFamily="34" charset="0"/>
              </a:rPr>
              <a:t>pavel@exporterimporter.ru</a:t>
            </a:r>
            <a:endParaRPr lang="ru-RU" sz="1400" b="1" dirty="0">
              <a:ea typeface="Genesis Sans Text" panose="020B0504040000000000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006AF1-E2C1-4E77-AC16-5896286AC548}"/>
              </a:ext>
            </a:extLst>
          </p:cNvPr>
          <p:cNvSpPr/>
          <p:nvPr/>
        </p:nvSpPr>
        <p:spPr>
          <a:xfrm>
            <a:off x="3623716" y="0"/>
            <a:ext cx="4936691" cy="863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07BF7F-6A6D-4B7E-8377-1958C35AD72A}"/>
              </a:ext>
            </a:extLst>
          </p:cNvPr>
          <p:cNvSpPr txBox="1"/>
          <p:nvPr/>
        </p:nvSpPr>
        <p:spPr>
          <a:xfrm>
            <a:off x="4762706" y="155723"/>
            <a:ext cx="2890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574C52"/>
                </a:solidFill>
                <a:latin typeface="Genesis Sans Text Medium" panose="020B0604040000000000" pitchFamily="34" charset="0"/>
                <a:ea typeface="Genesis Sans Text Medium" panose="020B0604040000000000" pitchFamily="34" charset="0"/>
              </a:rPr>
              <a:t>КОНТАКТЫ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FC0CBB5-1262-4D75-82ED-1BA69248BC31}"/>
              </a:ext>
            </a:extLst>
          </p:cNvPr>
          <p:cNvSpPr/>
          <p:nvPr/>
        </p:nvSpPr>
        <p:spPr>
          <a:xfrm>
            <a:off x="4604763" y="255476"/>
            <a:ext cx="49877" cy="473825"/>
          </a:xfrm>
          <a:prstGeom prst="rect">
            <a:avLst/>
          </a:prstGeom>
          <a:solidFill>
            <a:srgbClr val="FEA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5752255-8477-4F6B-B424-BDED91A1F6CC}"/>
              </a:ext>
            </a:extLst>
          </p:cNvPr>
          <p:cNvCxnSpPr>
            <a:cxnSpLocks/>
          </p:cNvCxnSpPr>
          <p:nvPr/>
        </p:nvCxnSpPr>
        <p:spPr>
          <a:xfrm>
            <a:off x="3859272" y="780746"/>
            <a:ext cx="4473456" cy="0"/>
          </a:xfrm>
          <a:prstGeom prst="line">
            <a:avLst/>
          </a:prstGeom>
          <a:ln>
            <a:solidFill>
              <a:srgbClr val="574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0C82E6-B8D1-EA4F-9052-6A1E61C89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07" y="3153350"/>
            <a:ext cx="3388406" cy="33884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FB9736-C252-4BEB-918A-89B3C4806D88}"/>
              </a:ext>
            </a:extLst>
          </p:cNvPr>
          <p:cNvSpPr/>
          <p:nvPr/>
        </p:nvSpPr>
        <p:spPr>
          <a:xfrm>
            <a:off x="5487512" y="2253870"/>
            <a:ext cx="3187195" cy="1798959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nesis Sans Text" panose="020B0504040000000000" pitchFamily="34" charset="0"/>
                <a:ea typeface="Genesis Sans Text" panose="020B0504040000000000" pitchFamily="34" charset="0"/>
              </a:rPr>
              <a:t>Борис Ионов</a:t>
            </a:r>
            <a:endParaRPr lang="ru-RU" sz="2000" b="1" dirty="0">
              <a:latin typeface="Genesis Sans Text" panose="020B0504040000000000" pitchFamily="34" charset="0"/>
              <a:ea typeface="Genesis Sans Text" panose="020B0504040000000000" pitchFamily="34" charset="0"/>
            </a:endParaRPr>
          </a:p>
          <a:p>
            <a:pPr algn="ctr"/>
            <a:r>
              <a:rPr lang="ru-RU" sz="16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 </a:t>
            </a:r>
          </a:p>
          <a:p>
            <a:pPr algn="ctr"/>
            <a:r>
              <a:rPr lang="ru-RU" dirty="0" smtClean="0">
                <a:ea typeface="Genesis Sans Text" panose="020B0504040000000000" pitchFamily="34" charset="0"/>
              </a:rPr>
              <a:t>Торгово-промышленная палата Российской Федерации</a:t>
            </a:r>
            <a:endParaRPr lang="ru-RU" dirty="0">
              <a:ea typeface="Genesis Sans Text" panose="020B0504040000000000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1C83910-F539-414C-A4BB-62B46B4CA784}"/>
              </a:ext>
            </a:extLst>
          </p:cNvPr>
          <p:cNvSpPr/>
          <p:nvPr/>
        </p:nvSpPr>
        <p:spPr>
          <a:xfrm>
            <a:off x="5484476" y="4052829"/>
            <a:ext cx="3190231" cy="716883"/>
          </a:xfrm>
          <a:prstGeom prst="rect">
            <a:avLst/>
          </a:prstGeom>
          <a:solidFill>
            <a:srgbClr val="57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Tel</a:t>
            </a:r>
            <a:r>
              <a:rPr lang="ru-RU" sz="1400" dirty="0" smtClean="0">
                <a:ea typeface="Genesis Sans Text" panose="020B0504040000000000" pitchFamily="34" charset="0"/>
              </a:rPr>
              <a:t>:</a:t>
            </a:r>
            <a:r>
              <a:rPr lang="en-US" sz="1400" dirty="0" smtClean="0">
                <a:ea typeface="Genesis Sans Text" panose="020B0504040000000000" pitchFamily="34" charset="0"/>
              </a:rPr>
              <a:t> </a:t>
            </a:r>
            <a:r>
              <a:rPr lang="ru-RU" sz="1400" dirty="0" smtClean="0">
                <a:ea typeface="Genesis Sans Text" panose="020B0504040000000000" pitchFamily="34" charset="0"/>
              </a:rPr>
              <a:t>+7</a:t>
            </a:r>
            <a:r>
              <a:rPr lang="en-US" sz="1400" dirty="0" smtClean="0">
                <a:ea typeface="Genesis Sans Text" panose="020B0504040000000000" pitchFamily="34" charset="0"/>
              </a:rPr>
              <a:t>(495) </a:t>
            </a:r>
            <a:r>
              <a:rPr lang="ru-RU" sz="1400" dirty="0" smtClean="0">
                <a:ea typeface="Genesis Sans Text" panose="020B0504040000000000" pitchFamily="34" charset="0"/>
              </a:rPr>
              <a:t>6</a:t>
            </a:r>
            <a:r>
              <a:rPr lang="en-US" sz="1400" dirty="0" smtClean="0">
                <a:ea typeface="Genesis Sans Text" panose="020B0504040000000000" pitchFamily="34" charset="0"/>
              </a:rPr>
              <a:t>20-</a:t>
            </a:r>
            <a:r>
              <a:rPr lang="en-US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04</a:t>
            </a:r>
            <a:r>
              <a:rPr lang="en-US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ea typeface="Genesis Sans Text" panose="020B0504040000000000" pitchFamily="34" charset="0"/>
              </a:rPr>
              <a:t>18</a:t>
            </a:r>
            <a:endParaRPr lang="ru-RU" sz="1400" dirty="0">
              <a:solidFill>
                <a:schemeClr val="bg1"/>
              </a:solidFill>
              <a:ea typeface="Genesis Sans Text" panose="020B0504040000000000" pitchFamily="34" charset="0"/>
            </a:endParaRPr>
          </a:p>
          <a:p>
            <a:pPr algn="ctr"/>
            <a:r>
              <a:rPr lang="en-US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E-mail</a:t>
            </a:r>
            <a:r>
              <a:rPr lang="ru-RU" sz="1400" dirty="0">
                <a:latin typeface="Genesis Sans Text" panose="020B0504040000000000" pitchFamily="34" charset="0"/>
                <a:ea typeface="Genesis Sans Text" panose="020B0504040000000000" pitchFamily="34" charset="0"/>
              </a:rPr>
              <a:t>: </a:t>
            </a:r>
            <a:r>
              <a:rPr lang="en-US" sz="1400" b="1" dirty="0" smtClean="0">
                <a:ea typeface="Genesis Sans Text" panose="020B0504040000000000" pitchFamily="34" charset="0"/>
              </a:rPr>
              <a:t>ionov@tpprf.ru</a:t>
            </a:r>
            <a:endParaRPr lang="ru-RU" sz="1400" b="1" dirty="0">
              <a:ea typeface="Genesis Sans Text" panose="020B05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44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17730</TotalTime>
  <Words>195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Voronov</dc:creator>
  <cp:lastModifiedBy>USR-SYS00332 (250)</cp:lastModifiedBy>
  <cp:revision>221</cp:revision>
  <cp:lastPrinted>2020-09-25T10:36:31Z</cp:lastPrinted>
  <dcterms:created xsi:type="dcterms:W3CDTF">2018-04-15T05:11:56Z</dcterms:created>
  <dcterms:modified xsi:type="dcterms:W3CDTF">2020-09-30T11:48:04Z</dcterms:modified>
</cp:coreProperties>
</file>